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80" r:id="rId3"/>
    <p:sldId id="279" r:id="rId4"/>
    <p:sldId id="259" r:id="rId5"/>
    <p:sldId id="263" r:id="rId6"/>
    <p:sldId id="297" r:id="rId7"/>
    <p:sldId id="301" r:id="rId8"/>
    <p:sldId id="298" r:id="rId9"/>
    <p:sldId id="302" r:id="rId10"/>
    <p:sldId id="299" r:id="rId11"/>
    <p:sldId id="305" r:id="rId12"/>
    <p:sldId id="304" r:id="rId13"/>
    <p:sldId id="300" r:id="rId14"/>
    <p:sldId id="260" r:id="rId15"/>
    <p:sldId id="272" r:id="rId16"/>
    <p:sldId id="303" r:id="rId17"/>
    <p:sldId id="278" r:id="rId18"/>
    <p:sldId id="291" r:id="rId19"/>
    <p:sldId id="295" r:id="rId20"/>
    <p:sldId id="296" r:id="rId21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Titillium Web" pitchFamily="2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2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9"/>
  </p:normalViewPr>
  <p:slideViewPr>
    <p:cSldViewPr snapToGrid="0" snapToObjects="1" showGuides="1">
      <p:cViewPr>
        <p:scale>
          <a:sx n="126" d="100"/>
          <a:sy n="126" d="100"/>
        </p:scale>
        <p:origin x="80" y="424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9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cientistsmc.shinyapps.io/BiochemNamesMetab-app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images/shiny-cheatsheet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hyperlink" Target="https://t.co/Qpt4DLln0H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gallery/" TargetMode="External"/><Relationship Id="rId2" Type="http://schemas.openxmlformats.org/officeDocument/2006/relationships/hyperlink" Target="https://gqueiroz.shinyapps.io/rshinylady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4570492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Building Web Applications in R with Shiny-The Basics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 err="1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err="1">
                <a:latin typeface="Courier"/>
                <a:ea typeface="Courier"/>
                <a:cs typeface="Courier"/>
                <a:sym typeface="Courier"/>
              </a:rPr>
              <a:t>rladies_global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/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 'Louisville'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458EA-BE77-E84C-953A-8DFBED05E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019" y="1888868"/>
            <a:ext cx="2412182" cy="27956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4541-B0C2-8E4E-95E1-FD4B61DE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Lucida Console" panose="020B0609040504020204" pitchFamily="49" charset="0"/>
              </a:rPr>
              <a:t>Third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sz="3600" dirty="0">
                <a:solidFill>
                  <a:srgbClr val="93218D"/>
                </a:solidFill>
                <a:latin typeface="Lucida Console" panose="020B0609040504020204" pitchFamily="49" charset="0"/>
              </a:rPr>
              <a:t>Component</a:t>
            </a:r>
            <a:endParaRPr lang="en-US" dirty="0">
              <a:solidFill>
                <a:srgbClr val="93218D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6F03E-C17B-FA4A-83F9-4CE325A1E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5" y="1924500"/>
            <a:ext cx="3407100" cy="3219000"/>
          </a:xfrm>
        </p:spPr>
        <p:txBody>
          <a:bodyPr/>
          <a:lstStyle/>
          <a:p>
            <a:pPr>
              <a:buNone/>
            </a:pPr>
            <a:r>
              <a:rPr lang="en-US" sz="2400" b="1" dirty="0"/>
              <a:t>3.) </a:t>
            </a:r>
            <a:r>
              <a:rPr lang="en-US" sz="2400" b="1" dirty="0" err="1">
                <a:solidFill>
                  <a:srgbClr val="93218D"/>
                </a:solidFill>
              </a:rPr>
              <a:t>ShinyApp</a:t>
            </a:r>
            <a:endParaRPr lang="en-US" sz="2400" b="1" dirty="0">
              <a:solidFill>
                <a:srgbClr val="93218D"/>
              </a:solidFill>
            </a:endParaRPr>
          </a:p>
          <a:p>
            <a:pPr>
              <a:buNone/>
            </a:pPr>
            <a:endParaRPr lang="en-US" sz="2400" dirty="0"/>
          </a:p>
          <a:p>
            <a:pPr indent="-182880"/>
            <a:r>
              <a:rPr lang="en-US" sz="2400" dirty="0"/>
              <a:t>Knits the UI and Server together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5812E6-621A-8C4F-914E-41CA6ADCC9BE}"/>
              </a:ext>
            </a:extLst>
          </p:cNvPr>
          <p:cNvSpPr txBox="1"/>
          <p:nvPr/>
        </p:nvSpPr>
        <p:spPr>
          <a:xfrm>
            <a:off x="5791200" y="1828800"/>
            <a:ext cx="2519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3218D"/>
                </a:solidFill>
              </a:rPr>
              <a:t>Go to R Console to Run the Example Code!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1AAC9-3436-F847-BA76-A7BBD18EC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94" r="31902" b="8007"/>
          <a:stretch/>
        </p:blipFill>
        <p:spPr>
          <a:xfrm>
            <a:off x="1168766" y="4175760"/>
            <a:ext cx="5313314" cy="3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9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7893-8785-964D-9D96-6D171A116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5" y="422500"/>
            <a:ext cx="6959974" cy="857400"/>
          </a:xfrm>
        </p:spPr>
        <p:txBody>
          <a:bodyPr/>
          <a:lstStyle/>
          <a:p>
            <a:r>
              <a:rPr lang="en-US" sz="3600" dirty="0">
                <a:solidFill>
                  <a:srgbClr val="93218D"/>
                </a:solidFill>
                <a:latin typeface="Lucida Console" panose="020B0609040504020204" pitchFamily="49" charset="0"/>
              </a:rPr>
              <a:t>Putting it All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9BD0F-F273-E047-9C85-7352096FE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279900"/>
            <a:ext cx="5730240" cy="35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7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71D8-CC19-7543-857D-DA73AC96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4" y="422500"/>
            <a:ext cx="5566536" cy="857400"/>
          </a:xfrm>
        </p:spPr>
        <p:txBody>
          <a:bodyPr/>
          <a:lstStyle/>
          <a:p>
            <a:r>
              <a:rPr lang="en-US" sz="3200" dirty="0">
                <a:latin typeface="Lucida Console" panose="020B0609040504020204" pitchFamily="49" charset="0"/>
              </a:rPr>
              <a:t>Sharing your Shiny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DC07B-49DA-EA47-B17F-6AC9A72D6163}"/>
              </a:ext>
            </a:extLst>
          </p:cNvPr>
          <p:cNvSpPr txBox="1"/>
          <p:nvPr/>
        </p:nvSpPr>
        <p:spPr>
          <a:xfrm>
            <a:off x="666052" y="1666240"/>
            <a:ext cx="75737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3218D"/>
              </a:buClr>
              <a:buFont typeface="+mj-lt"/>
              <a:buAutoNum type="arabicPeriod"/>
            </a:pPr>
            <a:r>
              <a:rPr lang="en-US" sz="2800" dirty="0"/>
              <a:t>Make sure all of the files your app uses are located in a single directory</a:t>
            </a:r>
          </a:p>
          <a:p>
            <a:pPr marL="342900" indent="-342900">
              <a:buClr>
                <a:srgbClr val="93218D"/>
              </a:buClr>
              <a:buFont typeface="+mj-lt"/>
              <a:buAutoNum type="arabicPeriod"/>
            </a:pPr>
            <a:r>
              <a:rPr lang="en-US" sz="2800" dirty="0"/>
              <a:t>Must name app code “</a:t>
            </a:r>
            <a:r>
              <a:rPr lang="en-US" sz="2800" dirty="0" err="1"/>
              <a:t>app.R</a:t>
            </a:r>
            <a:r>
              <a:rPr lang="en-US" sz="2800" dirty="0"/>
              <a:t>”</a:t>
            </a:r>
          </a:p>
          <a:p>
            <a:pPr marL="342900" indent="-342900">
              <a:buClr>
                <a:srgbClr val="93218D"/>
              </a:buClr>
              <a:buFont typeface="+mj-lt"/>
              <a:buAutoNum type="arabicPeriod"/>
            </a:pPr>
            <a:r>
              <a:rPr lang="en-US" sz="2800" dirty="0"/>
              <a:t>Sign up for an account at </a:t>
            </a:r>
            <a:r>
              <a:rPr lang="en-US" sz="2800" dirty="0" err="1"/>
              <a:t>shinyapps.io</a:t>
            </a:r>
            <a:endParaRPr lang="en-US" sz="2800" dirty="0"/>
          </a:p>
          <a:p>
            <a:pPr marL="342900" indent="-342900">
              <a:buClr>
                <a:srgbClr val="93218D"/>
              </a:buClr>
              <a:buFont typeface="+mj-lt"/>
              <a:buAutoNum type="arabicPeriod"/>
            </a:pPr>
            <a:r>
              <a:rPr lang="en-US" sz="2800" dirty="0"/>
              <a:t>install </a:t>
            </a:r>
            <a:r>
              <a:rPr lang="en-US" sz="2800" dirty="0" err="1"/>
              <a:t>shinyapps</a:t>
            </a:r>
            <a:endParaRPr lang="en-US" sz="2800" dirty="0"/>
          </a:p>
          <a:p>
            <a:pPr marL="342900" indent="-342900">
              <a:buClr>
                <a:srgbClr val="93218D"/>
              </a:buClr>
              <a:buFont typeface="+mj-lt"/>
              <a:buAutoNum type="arabicPeriod"/>
            </a:pPr>
            <a:r>
              <a:rPr lang="en-US" sz="2800" dirty="0"/>
              <a:t>a “publish” button will now appear in your R Studio console</a:t>
            </a:r>
          </a:p>
        </p:txBody>
      </p:sp>
    </p:spTree>
    <p:extLst>
      <p:ext uri="{BB962C8B-B14F-4D97-AF65-F5344CB8AC3E}">
        <p14:creationId xmlns:p14="http://schemas.microsoft.com/office/powerpoint/2010/main" val="1508759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7E70-5106-F64B-9FB7-35959C26B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030" y="503225"/>
            <a:ext cx="5396650" cy="1159800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Shiny App Template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C97C-A536-5042-ACE6-CF34C2DE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06" y="2082800"/>
            <a:ext cx="5769664" cy="26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78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/>
              <a:t>The hardest part is planning how you want to present your data and what you will make interactive."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261050" y="2547350"/>
            <a:ext cx="5404500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" sz="18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—Sam Carlisle</a:t>
            </a:r>
          </a:p>
          <a:p>
            <a:pPr lvl="0" algn="r" rtl="0">
              <a:spcBef>
                <a:spcPts val="6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8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(August 2018)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547509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>
                <a:latin typeface="Lucida Console" panose="020B0609040504020204" pitchFamily="49" charset="0"/>
              </a:rPr>
              <a:t>Creating a Shiny App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200" dirty="0">
                <a:solidFill>
                  <a:srgbClr val="000000"/>
                </a:solidFill>
                <a:latin typeface="Lucida Console" panose="020B0609040504020204" pitchFamily="49" charset="0"/>
              </a:rPr>
              <a:t>is EASY</a:t>
            </a:r>
          </a:p>
        </p:txBody>
      </p:sp>
      <p:cxnSp>
        <p:nvCxnSpPr>
          <p:cNvPr id="192" name="Shape 192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3" name="Shape 193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91110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68665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8612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First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8349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Second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6790350" y="2677825"/>
            <a:ext cx="107400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A57F23-EADA-4744-B3A0-C4BF7718C8A0}"/>
              </a:ext>
            </a:extLst>
          </p:cNvPr>
          <p:cNvSpPr txBox="1"/>
          <p:nvPr/>
        </p:nvSpPr>
        <p:spPr>
          <a:xfrm>
            <a:off x="3834900" y="3164303"/>
            <a:ext cx="1637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800" b="1" dirty="0"/>
              <a:t>Use Shiny template to design UI and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2C64A-A75D-F44A-AEA5-B6124FE8A41E}"/>
              </a:ext>
            </a:extLst>
          </p:cNvPr>
          <p:cNvSpPr txBox="1"/>
          <p:nvPr/>
        </p:nvSpPr>
        <p:spPr>
          <a:xfrm>
            <a:off x="844424" y="3167872"/>
            <a:ext cx="2101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800" b="1" dirty="0"/>
              <a:t>Plan what your app will look like and what users will interact with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A35E0-3927-9542-8E9B-3CE34AC82E1E}"/>
              </a:ext>
            </a:extLst>
          </p:cNvPr>
          <p:cNvSpPr txBox="1"/>
          <p:nvPr/>
        </p:nvSpPr>
        <p:spPr>
          <a:xfrm>
            <a:off x="6790350" y="3164303"/>
            <a:ext cx="176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800" b="1" dirty="0"/>
              <a:t>Publish your app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D8DF-5F53-254B-AFCA-D04E76EFC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24" y="422500"/>
            <a:ext cx="7293736" cy="857400"/>
          </a:xfrm>
        </p:spPr>
        <p:txBody>
          <a:bodyPr/>
          <a:lstStyle/>
          <a:p>
            <a:r>
              <a:rPr lang="en-US" sz="4400" dirty="0">
                <a:latin typeface="Lucida Console" panose="020B0609040504020204" pitchFamily="49" charset="0"/>
              </a:rPr>
              <a:t>My First R Shiny App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7136F5-7E7A-9D43-B8E7-0338D3919F02}"/>
              </a:ext>
            </a:extLst>
          </p:cNvPr>
          <p:cNvSpPr/>
          <p:nvPr/>
        </p:nvSpPr>
        <p:spPr>
          <a:xfrm>
            <a:off x="2560320" y="2609850"/>
            <a:ext cx="4023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  <a:hlinkClick r:id="rId2"/>
              </a:rPr>
              <a:t>Metabolomics Boxplots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21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38527" y="232378"/>
            <a:ext cx="503881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rgbClr val="93218D"/>
                </a:solidFill>
                <a:latin typeface="Lucida Console" panose="020B0609040504020204" pitchFamily="49" charset="0"/>
              </a:rPr>
              <a:t>R Shiny Resources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4960" y="1187972"/>
            <a:ext cx="4460239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-US" sz="2000" dirty="0"/>
              <a:t>Video Tutorial Series with Garrett </a:t>
            </a:r>
            <a:r>
              <a:rPr lang="en-US" sz="2000" dirty="0" err="1"/>
              <a:t>Grolemund</a:t>
            </a:r>
            <a:endParaRPr lang="en-US" sz="2000" dirty="0"/>
          </a:p>
          <a:p>
            <a:pPr marL="457200" lvl="2" indent="-228600"/>
            <a:r>
              <a:rPr lang="en-US" sz="2000" dirty="0"/>
              <a:t>https://</a:t>
            </a:r>
            <a:r>
              <a:rPr lang="en-US" sz="2000" dirty="0" err="1"/>
              <a:t>shiny.rstudio.com</a:t>
            </a:r>
            <a:r>
              <a:rPr lang="en-US" sz="2000" dirty="0"/>
              <a:t>/tutorial/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en" sz="2000" dirty="0"/>
              <a:t>R Studio Shiny “Cheat Sheet”</a:t>
            </a:r>
          </a:p>
          <a:p>
            <a:pPr marL="457200" lvl="2" indent="-228600"/>
            <a:r>
              <a:rPr lang="en-US" sz="2000" dirty="0">
                <a:hlinkClick r:id="rId3"/>
              </a:rPr>
              <a:t>https://shiny.rstudio.com/images/shiny-cheatsheet.pdf</a:t>
            </a:r>
            <a:endParaRPr lang="en-US" sz="2000" dirty="0"/>
          </a:p>
          <a:p>
            <a:pPr marL="457200" lvl="1" indent="-228600"/>
            <a:endParaRPr lang="en-US" sz="2000" dirty="0"/>
          </a:p>
          <a:p>
            <a:pPr marL="457200" indent="-228600"/>
            <a:r>
              <a:rPr lang="en-US" sz="2000" dirty="0"/>
              <a:t>Many others!</a:t>
            </a:r>
          </a:p>
          <a:p>
            <a:pPr marL="457200" indent="-228600"/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55BE2-0EDB-434A-86C2-B52470380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336" y="1187972"/>
            <a:ext cx="4106544" cy="31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28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AB79026-71F7-E74C-A192-1C01E12DE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583" y="1219449"/>
            <a:ext cx="2671354" cy="3424014"/>
          </a:xfrm>
          <a:prstGeom prst="rect">
            <a:avLst/>
          </a:prstGeom>
          <a:solidFill>
            <a:srgbClr val="F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Github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(resources,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presentations, ...) 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Website 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Twitter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Slack</a:t>
            </a:r>
          </a:p>
        </p:txBody>
      </p:sp>
      <p:pic>
        <p:nvPicPr>
          <p:cNvPr id="6147" name="Picture 3" descr="page10image4352">
            <a:extLst>
              <a:ext uri="{FF2B5EF4-FFF2-40B4-BE49-F238E27FC236}">
                <a16:creationId xmlns:a16="http://schemas.microsoft.com/office/drawing/2014/main" id="{95C1C1B3-25CD-B84F-B073-70282B02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27" y="2287148"/>
            <a:ext cx="581025" cy="58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age10image4512">
            <a:extLst>
              <a:ext uri="{FF2B5EF4-FFF2-40B4-BE49-F238E27FC236}">
                <a16:creationId xmlns:a16="http://schemas.microsoft.com/office/drawing/2014/main" id="{0D9E0229-7E88-F94B-BE34-ABB237F19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99" y="3226595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0F8B58-E096-164B-8D14-59B3F78F66A9}"/>
              </a:ext>
            </a:extLst>
          </p:cNvPr>
          <p:cNvSpPr/>
          <p:nvPr/>
        </p:nvSpPr>
        <p:spPr>
          <a:xfrm>
            <a:off x="1351207" y="299475"/>
            <a:ext cx="6356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93218D"/>
                </a:solidFill>
                <a:latin typeface="Lucida Console" panose="020B0609040504020204" pitchFamily="49" charset="0"/>
                <a:ea typeface="AvenirNext" panose="020B0503020202020204" pitchFamily="34" charset="0"/>
              </a:rPr>
              <a:t>More info #</a:t>
            </a:r>
            <a:r>
              <a:rPr lang="en-US" altLang="en-US" sz="3200" b="1" dirty="0" err="1">
                <a:solidFill>
                  <a:srgbClr val="93218D"/>
                </a:solidFill>
                <a:latin typeface="Lucida Console" panose="020B0609040504020204" pitchFamily="49" charset="0"/>
                <a:ea typeface="AvenirNext" panose="020B0503020202020204" pitchFamily="34" charset="0"/>
              </a:rPr>
              <a:t>RLadiesGlobal</a:t>
            </a:r>
            <a:r>
              <a:rPr lang="en-US" altLang="en-US" sz="3200" b="1" dirty="0">
                <a:solidFill>
                  <a:srgbClr val="93218D"/>
                </a:solidFill>
                <a:latin typeface="Lucida Console" panose="020B0609040504020204" pitchFamily="49" charset="0"/>
                <a:ea typeface="AvenirNext" panose="020B0503020202020204" pitchFamily="34" charset="0"/>
              </a:rPr>
              <a:t> </a:t>
            </a:r>
            <a:endParaRPr lang="en-US" altLang="en-US" sz="700" b="1" dirty="0">
              <a:solidFill>
                <a:srgbClr val="93218D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28" name="Picture 4" descr="page10image4184">
            <a:extLst>
              <a:ext uri="{FF2B5EF4-FFF2-40B4-BE49-F238E27FC236}">
                <a16:creationId xmlns:a16="http://schemas.microsoft.com/office/drawing/2014/main" id="{FAE5D543-7E43-9F49-B7F1-7472F2B6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89" y="1219449"/>
            <a:ext cx="622663" cy="62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0BA34-E364-9F4B-94A3-19FEB48FFCB1}"/>
              </a:ext>
            </a:extLst>
          </p:cNvPr>
          <p:cNvSpPr txBox="1"/>
          <p:nvPr/>
        </p:nvSpPr>
        <p:spPr>
          <a:xfrm>
            <a:off x="4572001" y="1486465"/>
            <a:ext cx="31354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github.com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/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rladies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/ 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rladies.org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 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@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RLadiesGlobal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US" sz="2000" dirty="0">
                <a:hlinkClick r:id="rId5" tooltip="http://rladies-community-slack.herokuapp.com"/>
              </a:rPr>
              <a:t>rladies-community-slack.herokuapp.com </a:t>
            </a:r>
            <a:endParaRPr lang="en-US" sz="2000" dirty="0"/>
          </a:p>
        </p:txBody>
      </p:sp>
      <p:pic>
        <p:nvPicPr>
          <p:cNvPr id="9" name="Picture 5" descr="page11image4984">
            <a:extLst>
              <a:ext uri="{FF2B5EF4-FFF2-40B4-BE49-F238E27FC236}">
                <a16:creationId xmlns:a16="http://schemas.microsoft.com/office/drawing/2014/main" id="{45DDC62B-9999-9942-9816-FA332039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49" y="4251065"/>
            <a:ext cx="2095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page11image5144">
            <a:extLst>
              <a:ext uri="{FF2B5EF4-FFF2-40B4-BE49-F238E27FC236}">
                <a16:creationId xmlns:a16="http://schemas.microsoft.com/office/drawing/2014/main" id="{A3CDD050-DA1C-0C40-8496-02206FD05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12" y="4251065"/>
            <a:ext cx="2286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page11image5304">
            <a:extLst>
              <a:ext uri="{FF2B5EF4-FFF2-40B4-BE49-F238E27FC236}">
                <a16:creationId xmlns:a16="http://schemas.microsoft.com/office/drawing/2014/main" id="{BA3FC1FE-E7E5-254E-A321-FA64DEEDA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24" y="4251065"/>
            <a:ext cx="2286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page11image5464">
            <a:extLst>
              <a:ext uri="{FF2B5EF4-FFF2-40B4-BE49-F238E27FC236}">
                <a16:creationId xmlns:a16="http://schemas.microsoft.com/office/drawing/2014/main" id="{FD3E2287-59A0-674A-9797-FB51C95D5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474" y="4251065"/>
            <a:ext cx="1714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page11image5624">
            <a:extLst>
              <a:ext uri="{FF2B5EF4-FFF2-40B4-BE49-F238E27FC236}">
                <a16:creationId xmlns:a16="http://schemas.microsoft.com/office/drawing/2014/main" id="{D2DE4BF1-8CA8-4C44-883B-D38A5AD51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90" y="4251065"/>
            <a:ext cx="2000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page11image5784">
            <a:extLst>
              <a:ext uri="{FF2B5EF4-FFF2-40B4-BE49-F238E27FC236}">
                <a16:creationId xmlns:a16="http://schemas.microsoft.com/office/drawing/2014/main" id="{BFD3F2F2-552B-9E4B-A7DC-BB83078F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024" y="4251065"/>
            <a:ext cx="2381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492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AB79026-71F7-E74C-A192-1C01E12DE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257" y="957838"/>
            <a:ext cx="2671354" cy="2500685"/>
          </a:xfrm>
          <a:prstGeom prst="rect">
            <a:avLst/>
          </a:prstGeom>
          <a:solidFill>
            <a:srgbClr val="F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Github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(resources,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presentations, ...) 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Twitter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Meetup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E-mail</a:t>
            </a:r>
          </a:p>
        </p:txBody>
      </p:sp>
      <p:pic>
        <p:nvPicPr>
          <p:cNvPr id="6148" name="Picture 4" descr="page10image4512">
            <a:extLst>
              <a:ext uri="{FF2B5EF4-FFF2-40B4-BE49-F238E27FC236}">
                <a16:creationId xmlns:a16="http://schemas.microsoft.com/office/drawing/2014/main" id="{0D9E0229-7E88-F94B-BE34-ABB237F19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26" y="1742139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0F8B58-E096-164B-8D14-59B3F78F66A9}"/>
              </a:ext>
            </a:extLst>
          </p:cNvPr>
          <p:cNvSpPr/>
          <p:nvPr/>
        </p:nvSpPr>
        <p:spPr>
          <a:xfrm>
            <a:off x="1025942" y="209255"/>
            <a:ext cx="69252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000" b="1" dirty="0">
                <a:solidFill>
                  <a:srgbClr val="93218D"/>
                </a:solidFill>
                <a:latin typeface="Lucida Console" panose="020B0609040504020204" pitchFamily="49" charset="0"/>
                <a:ea typeface="AvenirNext" panose="020B0503020202020204" pitchFamily="34" charset="0"/>
              </a:rPr>
              <a:t>More info #</a:t>
            </a:r>
            <a:r>
              <a:rPr lang="en-US" altLang="en-US" sz="3000" b="1" dirty="0" err="1">
                <a:solidFill>
                  <a:srgbClr val="93218D"/>
                </a:solidFill>
                <a:latin typeface="Lucida Console" panose="020B0609040504020204" pitchFamily="49" charset="0"/>
                <a:ea typeface="AvenirNext" panose="020B0503020202020204" pitchFamily="34" charset="0"/>
              </a:rPr>
              <a:t>RLadiesLouisville</a:t>
            </a:r>
            <a:r>
              <a:rPr lang="en-US" altLang="en-US" sz="3000" b="1" dirty="0">
                <a:solidFill>
                  <a:srgbClr val="93218D"/>
                </a:solidFill>
                <a:latin typeface="Lucida Console" panose="020B0609040504020204" pitchFamily="49" charset="0"/>
                <a:ea typeface="AvenirNext" panose="020B0503020202020204" pitchFamily="34" charset="0"/>
              </a:rPr>
              <a:t> </a:t>
            </a:r>
            <a:endParaRPr lang="en-US" altLang="en-US" sz="3000" b="1" dirty="0">
              <a:solidFill>
                <a:srgbClr val="93218D"/>
              </a:solidFill>
              <a:latin typeface="Lucida Console" panose="020B0609040504020204" pitchFamily="49" charset="0"/>
            </a:endParaRPr>
          </a:p>
        </p:txBody>
      </p:sp>
      <p:pic>
        <p:nvPicPr>
          <p:cNvPr id="1028" name="Picture 4" descr="page10image4184">
            <a:extLst>
              <a:ext uri="{FF2B5EF4-FFF2-40B4-BE49-F238E27FC236}">
                <a16:creationId xmlns:a16="http://schemas.microsoft.com/office/drawing/2014/main" id="{FAE5D543-7E43-9F49-B7F1-7472F2B68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89" y="940775"/>
            <a:ext cx="622663" cy="62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0BA34-E364-9F4B-94A3-19FEB48FFCB1}"/>
              </a:ext>
            </a:extLst>
          </p:cNvPr>
          <p:cNvSpPr txBox="1"/>
          <p:nvPr/>
        </p:nvSpPr>
        <p:spPr>
          <a:xfrm>
            <a:off x="4507483" y="930907"/>
            <a:ext cx="35675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github.com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/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rladies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/meetup-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presentation_louisville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!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@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  <a:ea typeface="AvenirNext" panose="020B0503020202020204" pitchFamily="34" charset="0"/>
              </a:rPr>
              <a:t>RLadiesLouville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venirNext" panose="020B0503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</a:rPr>
              <a:t>meetup.com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dirty="0" err="1">
                <a:solidFill>
                  <a:schemeClr val="tx1"/>
                </a:solidFill>
              </a:rPr>
              <a:t>rladies-louisville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louisville@rladies.org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Picture 5" descr="page11image4984">
            <a:extLst>
              <a:ext uri="{FF2B5EF4-FFF2-40B4-BE49-F238E27FC236}">
                <a16:creationId xmlns:a16="http://schemas.microsoft.com/office/drawing/2014/main" id="{8A4A0897-BFDD-084E-8338-D88811B4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50" y="2452745"/>
            <a:ext cx="2095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age11image5144">
            <a:extLst>
              <a:ext uri="{FF2B5EF4-FFF2-40B4-BE49-F238E27FC236}">
                <a16:creationId xmlns:a16="http://schemas.microsoft.com/office/drawing/2014/main" id="{CF3F1DB7-4C8B-5141-BDB5-FBD5DE08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13" y="2452745"/>
            <a:ext cx="2286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page11image5304">
            <a:extLst>
              <a:ext uri="{FF2B5EF4-FFF2-40B4-BE49-F238E27FC236}">
                <a16:creationId xmlns:a16="http://schemas.microsoft.com/office/drawing/2014/main" id="{29F80E58-D4E2-2D44-B0EE-2709C12E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25" y="2452745"/>
            <a:ext cx="2286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page11image5464">
            <a:extLst>
              <a:ext uri="{FF2B5EF4-FFF2-40B4-BE49-F238E27FC236}">
                <a16:creationId xmlns:a16="http://schemas.microsoft.com/office/drawing/2014/main" id="{2908A69F-8A9C-E147-B007-A37F6A0A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975" y="2452745"/>
            <a:ext cx="1714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page11image5624">
            <a:extLst>
              <a:ext uri="{FF2B5EF4-FFF2-40B4-BE49-F238E27FC236}">
                <a16:creationId xmlns:a16="http://schemas.microsoft.com/office/drawing/2014/main" id="{3549AA34-3B15-CC4C-AAF2-C90027B7D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291" y="2452745"/>
            <a:ext cx="2000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page11image5784">
            <a:extLst>
              <a:ext uri="{FF2B5EF4-FFF2-40B4-BE49-F238E27FC236}">
                <a16:creationId xmlns:a16="http://schemas.microsoft.com/office/drawing/2014/main" id="{BE1004FC-2085-9E4D-874F-0196DFDC0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25" y="2452745"/>
            <a:ext cx="23812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page11image7264">
            <a:extLst>
              <a:ext uri="{FF2B5EF4-FFF2-40B4-BE49-F238E27FC236}">
                <a16:creationId xmlns:a16="http://schemas.microsoft.com/office/drawing/2014/main" id="{A2C43087-230A-AA4B-A0D2-1BF27420B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462" y="4647017"/>
            <a:ext cx="339635" cy="37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page11image6112">
            <a:extLst>
              <a:ext uri="{FF2B5EF4-FFF2-40B4-BE49-F238E27FC236}">
                <a16:creationId xmlns:a16="http://schemas.microsoft.com/office/drawing/2014/main" id="{8E73393B-0EFB-DD43-BDEE-AF43CC21D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366" y="3722935"/>
            <a:ext cx="1238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page11image6272">
            <a:extLst>
              <a:ext uri="{FF2B5EF4-FFF2-40B4-BE49-F238E27FC236}">
                <a16:creationId xmlns:a16="http://schemas.microsoft.com/office/drawing/2014/main" id="{A608F071-85B2-2D49-AFBA-AB1813ECE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818" y="4151260"/>
            <a:ext cx="398419" cy="35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B6F55-7002-1D4B-AAAD-4C792336E730}"/>
              </a:ext>
            </a:extLst>
          </p:cNvPr>
          <p:cNvSpPr/>
          <p:nvPr/>
        </p:nvSpPr>
        <p:spPr>
          <a:xfrm>
            <a:off x="4798697" y="3858872"/>
            <a:ext cx="29851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873889"/>
                </a:solidFill>
                <a:latin typeface="Phosphate" panose="02000506050000020004" pitchFamily="2" charset="77"/>
              </a:rPr>
              <a:t>get involved! 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6C921-371B-B747-A24A-C9444F17AD28}"/>
              </a:ext>
            </a:extLst>
          </p:cNvPr>
          <p:cNvSpPr txBox="1"/>
          <p:nvPr/>
        </p:nvSpPr>
        <p:spPr>
          <a:xfrm>
            <a:off x="3251972" y="3707957"/>
            <a:ext cx="24732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 a speaker!</a:t>
            </a:r>
          </a:p>
          <a:p>
            <a:endParaRPr lang="en-US" dirty="0"/>
          </a:p>
          <a:p>
            <a:r>
              <a:rPr lang="en-US" dirty="0"/>
              <a:t>Host an event!</a:t>
            </a:r>
          </a:p>
          <a:p>
            <a:endParaRPr lang="en-US" dirty="0"/>
          </a:p>
          <a:p>
            <a:r>
              <a:rPr lang="en-US" dirty="0"/>
              <a:t>Watch for upcoming meetups (meetup/twitter)! </a:t>
            </a:r>
          </a:p>
          <a:p>
            <a:endParaRPr lang="en-US" dirty="0"/>
          </a:p>
        </p:txBody>
      </p:sp>
      <p:sp>
        <p:nvSpPr>
          <p:cNvPr id="26" name="Shape 240">
            <a:extLst>
              <a:ext uri="{FF2B5EF4-FFF2-40B4-BE49-F238E27FC236}">
                <a16:creationId xmlns:a16="http://schemas.microsoft.com/office/drawing/2014/main" id="{F5A000E7-000A-AB4C-92A1-CEF187A31BA6}"/>
              </a:ext>
            </a:extLst>
          </p:cNvPr>
          <p:cNvSpPr>
            <a:spLocks noChangeAspect="1"/>
          </p:cNvSpPr>
          <p:nvPr/>
        </p:nvSpPr>
        <p:spPr>
          <a:xfrm>
            <a:off x="1267497" y="3048826"/>
            <a:ext cx="667629" cy="477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23" y="118238"/>
                </a:moveTo>
                <a:lnTo>
                  <a:pt x="118423" y="118238"/>
                </a:lnTo>
                <a:cubicBezTo>
                  <a:pt x="80788" y="70018"/>
                  <a:pt x="80788" y="70018"/>
                  <a:pt x="80788" y="70018"/>
                </a:cubicBezTo>
                <a:cubicBezTo>
                  <a:pt x="117044" y="31045"/>
                  <a:pt x="117044" y="31045"/>
                  <a:pt x="117044" y="31045"/>
                </a:cubicBezTo>
                <a:cubicBezTo>
                  <a:pt x="118423" y="32587"/>
                  <a:pt x="119802" y="34348"/>
                  <a:pt x="119802" y="35889"/>
                </a:cubicBezTo>
                <a:cubicBezTo>
                  <a:pt x="119802" y="113614"/>
                  <a:pt x="119802" y="113614"/>
                  <a:pt x="119802" y="113614"/>
                </a:cubicBezTo>
                <a:cubicBezTo>
                  <a:pt x="119802" y="115155"/>
                  <a:pt x="118423" y="116697"/>
                  <a:pt x="118423" y="118238"/>
                </a:cubicBezTo>
                <a:close/>
                <a:moveTo>
                  <a:pt x="2758" y="31045"/>
                </a:moveTo>
                <a:lnTo>
                  <a:pt x="2758" y="31045"/>
                </a:lnTo>
                <a:cubicBezTo>
                  <a:pt x="2758" y="29504"/>
                  <a:pt x="4137" y="29504"/>
                  <a:pt x="5517" y="29504"/>
                </a:cubicBezTo>
                <a:cubicBezTo>
                  <a:pt x="39014" y="29504"/>
                  <a:pt x="39014" y="29504"/>
                  <a:pt x="39014" y="29504"/>
                </a:cubicBezTo>
                <a:cubicBezTo>
                  <a:pt x="40394" y="31045"/>
                  <a:pt x="43152" y="32587"/>
                  <a:pt x="47290" y="32587"/>
                </a:cubicBezTo>
                <a:lnTo>
                  <a:pt x="48669" y="32587"/>
                </a:lnTo>
                <a:cubicBezTo>
                  <a:pt x="48669" y="49761"/>
                  <a:pt x="48669" y="49761"/>
                  <a:pt x="48669" y="49761"/>
                </a:cubicBezTo>
                <a:cubicBezTo>
                  <a:pt x="48669" y="56146"/>
                  <a:pt x="54384" y="62311"/>
                  <a:pt x="59901" y="62311"/>
                </a:cubicBezTo>
                <a:cubicBezTo>
                  <a:pt x="65418" y="62311"/>
                  <a:pt x="70935" y="56146"/>
                  <a:pt x="70935" y="49761"/>
                </a:cubicBezTo>
                <a:cubicBezTo>
                  <a:pt x="70935" y="32587"/>
                  <a:pt x="70935" y="32587"/>
                  <a:pt x="70935" y="32587"/>
                </a:cubicBezTo>
                <a:lnTo>
                  <a:pt x="72315" y="32587"/>
                </a:lnTo>
                <a:cubicBezTo>
                  <a:pt x="76650" y="32587"/>
                  <a:pt x="79408" y="31045"/>
                  <a:pt x="80788" y="29504"/>
                </a:cubicBezTo>
                <a:cubicBezTo>
                  <a:pt x="114088" y="29504"/>
                  <a:pt x="114088" y="29504"/>
                  <a:pt x="114088" y="29504"/>
                </a:cubicBezTo>
                <a:cubicBezTo>
                  <a:pt x="115665" y="29504"/>
                  <a:pt x="117044" y="29504"/>
                  <a:pt x="117044" y="31045"/>
                </a:cubicBezTo>
                <a:cubicBezTo>
                  <a:pt x="59901" y="81027"/>
                  <a:pt x="59901" y="81027"/>
                  <a:pt x="59901" y="81027"/>
                </a:cubicBezTo>
                <a:lnTo>
                  <a:pt x="2758" y="31045"/>
                </a:lnTo>
                <a:close/>
                <a:moveTo>
                  <a:pt x="72315" y="26422"/>
                </a:moveTo>
                <a:lnTo>
                  <a:pt x="72315" y="26422"/>
                </a:lnTo>
                <a:cubicBezTo>
                  <a:pt x="70935" y="26422"/>
                  <a:pt x="69556" y="26422"/>
                  <a:pt x="69556" y="24880"/>
                </a:cubicBezTo>
                <a:cubicBezTo>
                  <a:pt x="65418" y="21798"/>
                  <a:pt x="65418" y="21798"/>
                  <a:pt x="65418" y="21798"/>
                </a:cubicBezTo>
                <a:cubicBezTo>
                  <a:pt x="65418" y="49761"/>
                  <a:pt x="65418" y="49761"/>
                  <a:pt x="65418" y="49761"/>
                </a:cubicBezTo>
                <a:cubicBezTo>
                  <a:pt x="65418" y="53064"/>
                  <a:pt x="62660" y="56146"/>
                  <a:pt x="59901" y="56146"/>
                </a:cubicBezTo>
                <a:cubicBezTo>
                  <a:pt x="57142" y="56146"/>
                  <a:pt x="54384" y="53064"/>
                  <a:pt x="54384" y="49761"/>
                </a:cubicBezTo>
                <a:cubicBezTo>
                  <a:pt x="54384" y="21798"/>
                  <a:pt x="54384" y="21798"/>
                  <a:pt x="54384" y="21798"/>
                </a:cubicBezTo>
                <a:cubicBezTo>
                  <a:pt x="50049" y="24880"/>
                  <a:pt x="50049" y="24880"/>
                  <a:pt x="50049" y="24880"/>
                </a:cubicBezTo>
                <a:cubicBezTo>
                  <a:pt x="50049" y="26422"/>
                  <a:pt x="48669" y="26422"/>
                  <a:pt x="47290" y="26422"/>
                </a:cubicBezTo>
                <a:cubicBezTo>
                  <a:pt x="43152" y="26422"/>
                  <a:pt x="41773" y="24880"/>
                  <a:pt x="41773" y="20256"/>
                </a:cubicBezTo>
                <a:cubicBezTo>
                  <a:pt x="41773" y="18715"/>
                  <a:pt x="41773" y="17174"/>
                  <a:pt x="43152" y="17174"/>
                </a:cubicBezTo>
                <a:cubicBezTo>
                  <a:pt x="55763" y="1541"/>
                  <a:pt x="55763" y="1541"/>
                  <a:pt x="55763" y="1541"/>
                </a:cubicBezTo>
                <a:cubicBezTo>
                  <a:pt x="57142" y="0"/>
                  <a:pt x="58522" y="0"/>
                  <a:pt x="59901" y="0"/>
                </a:cubicBezTo>
                <a:cubicBezTo>
                  <a:pt x="61280" y="0"/>
                  <a:pt x="62660" y="0"/>
                  <a:pt x="64039" y="1541"/>
                </a:cubicBezTo>
                <a:cubicBezTo>
                  <a:pt x="76650" y="17174"/>
                  <a:pt x="76650" y="17174"/>
                  <a:pt x="76650" y="17174"/>
                </a:cubicBezTo>
                <a:cubicBezTo>
                  <a:pt x="78029" y="17174"/>
                  <a:pt x="78029" y="18715"/>
                  <a:pt x="78029" y="20256"/>
                </a:cubicBezTo>
                <a:cubicBezTo>
                  <a:pt x="78029" y="24880"/>
                  <a:pt x="76650" y="26422"/>
                  <a:pt x="72315" y="26422"/>
                </a:cubicBezTo>
                <a:close/>
                <a:moveTo>
                  <a:pt x="1379" y="118238"/>
                </a:moveTo>
                <a:lnTo>
                  <a:pt x="1379" y="118238"/>
                </a:lnTo>
                <a:cubicBezTo>
                  <a:pt x="1379" y="116697"/>
                  <a:pt x="0" y="115155"/>
                  <a:pt x="0" y="113614"/>
                </a:cubicBezTo>
                <a:cubicBezTo>
                  <a:pt x="0" y="35889"/>
                  <a:pt x="0" y="35889"/>
                  <a:pt x="0" y="35889"/>
                </a:cubicBezTo>
                <a:cubicBezTo>
                  <a:pt x="0" y="34348"/>
                  <a:pt x="1379" y="32587"/>
                  <a:pt x="2758" y="31045"/>
                </a:cubicBezTo>
                <a:cubicBezTo>
                  <a:pt x="39014" y="70018"/>
                  <a:pt x="39014" y="70018"/>
                  <a:pt x="39014" y="70018"/>
                </a:cubicBezTo>
                <a:lnTo>
                  <a:pt x="1379" y="118238"/>
                </a:lnTo>
                <a:close/>
                <a:moveTo>
                  <a:pt x="59901" y="93357"/>
                </a:moveTo>
                <a:lnTo>
                  <a:pt x="59901" y="93357"/>
                </a:lnTo>
                <a:cubicBezTo>
                  <a:pt x="75270" y="76183"/>
                  <a:pt x="75270" y="76183"/>
                  <a:pt x="75270" y="76183"/>
                </a:cubicBezTo>
                <a:cubicBezTo>
                  <a:pt x="117044" y="118238"/>
                  <a:pt x="117044" y="118238"/>
                  <a:pt x="117044" y="118238"/>
                </a:cubicBezTo>
                <a:cubicBezTo>
                  <a:pt x="117044" y="119779"/>
                  <a:pt x="115665" y="119779"/>
                  <a:pt x="114088" y="119779"/>
                </a:cubicBezTo>
                <a:cubicBezTo>
                  <a:pt x="5517" y="119779"/>
                  <a:pt x="5517" y="119779"/>
                  <a:pt x="5517" y="119779"/>
                </a:cubicBezTo>
                <a:cubicBezTo>
                  <a:pt x="4137" y="119779"/>
                  <a:pt x="2758" y="119779"/>
                  <a:pt x="2758" y="118238"/>
                </a:cubicBezTo>
                <a:cubicBezTo>
                  <a:pt x="44532" y="76183"/>
                  <a:pt x="44532" y="76183"/>
                  <a:pt x="44532" y="76183"/>
                </a:cubicBezTo>
                <a:lnTo>
                  <a:pt x="59901" y="9335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23963" tIns="11981" rIns="23963" bIns="11981" anchor="ctr" anchorCtr="0">
            <a:noAutofit/>
          </a:bodyPr>
          <a:lstStyle/>
          <a:p>
            <a:endParaRPr sz="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302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0873-9E14-844E-9318-0ADD2B560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50" y="544469"/>
            <a:ext cx="4638300" cy="1159800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What is R Shiny?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CD9CF-FA98-6646-9961-2D1F33C98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50" y="1853425"/>
            <a:ext cx="6856270" cy="784800"/>
          </a:xfrm>
        </p:spPr>
        <p:txBody>
          <a:bodyPr/>
          <a:lstStyle/>
          <a:p>
            <a:r>
              <a:rPr lang="en-US" sz="2000" dirty="0"/>
              <a:t>Shiny is an R package that makes it easy to build </a:t>
            </a:r>
            <a:r>
              <a:rPr lang="en-US" sz="2000" b="1" dirty="0">
                <a:solidFill>
                  <a:srgbClr val="93218D"/>
                </a:solidFill>
              </a:rPr>
              <a:t>interactive</a:t>
            </a:r>
            <a:r>
              <a:rPr lang="en-US" sz="2000" dirty="0"/>
              <a:t> web apps straight from R. You can host standalone apps on a webpage or embed them in </a:t>
            </a:r>
            <a:r>
              <a:rPr lang="en-US" sz="2000" b="1" dirty="0">
                <a:solidFill>
                  <a:srgbClr val="93218D"/>
                </a:solidFill>
              </a:rPr>
              <a:t>R Markdown </a:t>
            </a:r>
            <a:r>
              <a:rPr lang="en-US" sz="2000" dirty="0"/>
              <a:t>documents or build </a:t>
            </a:r>
            <a:r>
              <a:rPr lang="en-US" sz="2000" b="1" dirty="0">
                <a:solidFill>
                  <a:srgbClr val="93218D"/>
                </a:solidFill>
              </a:rPr>
              <a:t>dashboards</a:t>
            </a:r>
            <a:r>
              <a:rPr lang="en-US" sz="2000" dirty="0"/>
              <a:t>. You can also extend your Shiny apps with CSS themes, </a:t>
            </a:r>
            <a:r>
              <a:rPr lang="en-US" sz="2000" dirty="0" err="1"/>
              <a:t>htmlwidgets</a:t>
            </a:r>
            <a:r>
              <a:rPr lang="en-US" sz="2000" dirty="0"/>
              <a:t>, and JavaScript actions.</a:t>
            </a:r>
          </a:p>
          <a:p>
            <a:endParaRPr lang="en-US" dirty="0"/>
          </a:p>
          <a:p>
            <a:pPr algn="ctr"/>
            <a:r>
              <a:rPr lang="en-US" sz="2800" b="1" dirty="0">
                <a:solidFill>
                  <a:srgbClr val="93218D"/>
                </a:solidFill>
              </a:rPr>
              <a:t>NO WEB DEVELOPMENT SKILLS NECESSARY!</a:t>
            </a:r>
          </a:p>
        </p:txBody>
      </p:sp>
    </p:spTree>
    <p:extLst>
      <p:ext uri="{BB962C8B-B14F-4D97-AF65-F5344CB8AC3E}">
        <p14:creationId xmlns:p14="http://schemas.microsoft.com/office/powerpoint/2010/main" val="65623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2E97-01B3-7F4D-BEF8-1CBDBC4A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483" y="146610"/>
            <a:ext cx="4020739" cy="643050"/>
          </a:xfrm>
        </p:spPr>
        <p:txBody>
          <a:bodyPr/>
          <a:lstStyle/>
          <a:p>
            <a:r>
              <a:rPr lang="en-US" sz="4000" dirty="0">
                <a:latin typeface="Lucida Console" panose="020B0609040504020204" pitchFamily="49" charset="0"/>
              </a:rPr>
              <a:t>Thank you!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E7408-E512-EC44-AACF-44D90E29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068" y="2136619"/>
            <a:ext cx="3790219" cy="1219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DC3895-9738-2C4C-955F-A33E94EE7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84" y="1220660"/>
            <a:ext cx="2423016" cy="2423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81BDB5-850C-D34A-8285-D6725590BB81}"/>
              </a:ext>
            </a:extLst>
          </p:cNvPr>
          <p:cNvSpPr txBox="1"/>
          <p:nvPr/>
        </p:nvSpPr>
        <p:spPr>
          <a:xfrm>
            <a:off x="1035088" y="3437116"/>
            <a:ext cx="2052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A7A9AC"/>
                </a:solidFill>
              </a:rPr>
              <a:t>Global</a:t>
            </a:r>
            <a:endParaRPr lang="en-US" sz="3900" dirty="0">
              <a:solidFill>
                <a:srgbClr val="A7A9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06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8242-2B25-7444-86E9-301C52726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1603" y="571629"/>
            <a:ext cx="5308128" cy="1159800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What can Shiny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64074-DA7C-1D4D-BEBC-D1173A8AC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5667" y="4046498"/>
            <a:ext cx="2373406" cy="1097001"/>
          </a:xfrm>
        </p:spPr>
        <p:txBody>
          <a:bodyPr/>
          <a:lstStyle/>
          <a:p>
            <a:r>
              <a:rPr lang="en-US" dirty="0">
                <a:hlinkClick r:id="rId2"/>
              </a:rPr>
              <a:t>R-Ladies Shiny App</a:t>
            </a:r>
            <a:r>
              <a:rPr lang="en-US" dirty="0"/>
              <a:t> 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Shiny Gallery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947BD-E9A0-194D-81FF-4BB2D9F28854}"/>
              </a:ext>
            </a:extLst>
          </p:cNvPr>
          <p:cNvSpPr txBox="1"/>
          <p:nvPr/>
        </p:nvSpPr>
        <p:spPr>
          <a:xfrm>
            <a:off x="1013988" y="1522731"/>
            <a:ext cx="726706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Geographical, Scientific, Marketing, Health, Pop Culture </a:t>
            </a:r>
            <a:r>
              <a:rPr lang="en-US" sz="1800" b="1" dirty="0">
                <a:solidFill>
                  <a:srgbClr val="93218D"/>
                </a:solidFill>
              </a:rPr>
              <a:t>Data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93218D"/>
                </a:solidFill>
              </a:rPr>
              <a:t>Visualization</a:t>
            </a:r>
            <a:r>
              <a:rPr lang="en-US" sz="1800" dirty="0"/>
              <a:t> (basically any dataset you could imagine)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Great for ”</a:t>
            </a:r>
            <a:r>
              <a:rPr lang="en-US" sz="1800" b="1" dirty="0">
                <a:solidFill>
                  <a:srgbClr val="93218D"/>
                </a:solidFill>
              </a:rPr>
              <a:t>Big Data</a:t>
            </a:r>
            <a:r>
              <a:rPr lang="en-US" sz="1800" dirty="0"/>
              <a:t>” and sharing with </a:t>
            </a:r>
            <a:r>
              <a:rPr lang="en-US" sz="1800" b="1" dirty="0">
                <a:solidFill>
                  <a:srgbClr val="93218D"/>
                </a:solidFill>
              </a:rPr>
              <a:t>non-programmers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93218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Range in complexity from simple to very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93218D"/>
                </a:solidFill>
              </a:rPr>
              <a:t>Highly customizable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79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881284" y="1577942"/>
            <a:ext cx="5145165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latin typeface="Lucida Console" panose="020B0609040504020204" pitchFamily="49" charset="0"/>
              </a:rPr>
              <a:t>The Basics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4" y="1882416"/>
            <a:ext cx="3879976" cy="23812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b="1" dirty="0">
                <a:solidFill>
                  <a:schemeClr val="tx1"/>
                </a:solidFill>
              </a:rPr>
              <a:t>1.) </a:t>
            </a:r>
            <a:r>
              <a:rPr lang="en" sz="2800" b="1" dirty="0">
                <a:solidFill>
                  <a:srgbClr val="88398A"/>
                </a:solidFill>
              </a:rPr>
              <a:t>UI (User Interface)</a:t>
            </a:r>
          </a:p>
          <a:p>
            <a:pPr lvl="0" rtl="0">
              <a:spcBef>
                <a:spcPts val="0"/>
              </a:spcBef>
              <a:buNone/>
            </a:pPr>
            <a:endParaRPr lang="en" b="1" dirty="0">
              <a:solidFill>
                <a:srgbClr val="88398A"/>
              </a:solidFill>
            </a:endParaRPr>
          </a:p>
          <a:p>
            <a:pPr marL="342900" indent="-342900"/>
            <a:r>
              <a:rPr lang="en-US" sz="2400" dirty="0"/>
              <a:t>Web document but can be generated from R</a:t>
            </a:r>
          </a:p>
          <a:p>
            <a:pPr marL="342900" indent="-342900"/>
            <a:r>
              <a:rPr lang="en" sz="2400" dirty="0"/>
              <a:t>generates html code</a:t>
            </a:r>
          </a:p>
          <a:p>
            <a:pPr marL="342900" indent="-342900"/>
            <a:r>
              <a:rPr lang="en-US" sz="2400" dirty="0"/>
              <a:t>Instructions</a:t>
            </a:r>
            <a:r>
              <a:rPr lang="en" sz="2400" dirty="0"/>
              <a:t> for how the app will look and be </a:t>
            </a:r>
            <a:r>
              <a:rPr lang="en-US" sz="2400" dirty="0"/>
              <a:t>laid</a:t>
            </a:r>
            <a:r>
              <a:rPr lang="en" sz="2400" dirty="0"/>
              <a:t> out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 dirty="0">
                <a:latin typeface="Lucida Console" panose="020B0609040504020204" pitchFamily="49" charset="0"/>
              </a:rPr>
              <a:t>Two main </a:t>
            </a:r>
            <a:r>
              <a:rPr lang="en" sz="3600" dirty="0">
                <a:solidFill>
                  <a:srgbClr val="88398A"/>
                </a:solidFill>
                <a:latin typeface="Lucida Console" panose="020B0609040504020204" pitchFamily="49" charset="0"/>
              </a:rPr>
              <a:t>components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5029200" y="1882416"/>
            <a:ext cx="3407099" cy="2760704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b="1" dirty="0">
                <a:solidFill>
                  <a:schemeClr val="tx1"/>
                </a:solidFill>
              </a:rPr>
              <a:t>2.) </a:t>
            </a:r>
            <a:r>
              <a:rPr lang="en" sz="2800" b="1" dirty="0">
                <a:solidFill>
                  <a:srgbClr val="FFFFFF"/>
                </a:solidFill>
              </a:rPr>
              <a:t>Server</a:t>
            </a:r>
            <a:endParaRPr lang="en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b="1" dirty="0">
              <a:solidFill>
                <a:srgbClr val="FFFFFF"/>
              </a:solidFill>
            </a:endParaRPr>
          </a:p>
          <a:p>
            <a:pPr marL="342900" indent="-342900"/>
            <a:r>
              <a:rPr lang="en" sz="2400" dirty="0">
                <a:solidFill>
                  <a:srgbClr val="D3D3D3"/>
                </a:solidFill>
              </a:rPr>
              <a:t>The actual behind-the-scenes R programming that creates the data visualization (plots)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28D55-AADD-4D4E-A9B4-6C897AB282A7}"/>
              </a:ext>
            </a:extLst>
          </p:cNvPr>
          <p:cNvSpPr txBox="1"/>
          <p:nvPr/>
        </p:nvSpPr>
        <p:spPr>
          <a:xfrm>
            <a:off x="2204720" y="4643120"/>
            <a:ext cx="210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3218D"/>
                </a:solidFill>
              </a:rPr>
              <a:t>Open Console and Run UI Code Only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CE39-E776-1F49-B131-45F4B3D2D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50" y="197174"/>
            <a:ext cx="4638300" cy="1159800"/>
          </a:xfrm>
        </p:spPr>
        <p:txBody>
          <a:bodyPr/>
          <a:lstStyle/>
          <a:p>
            <a:r>
              <a:rPr lang="en-US" sz="5400" dirty="0">
                <a:latin typeface="Lucida Console" panose="020B0609040504020204" pitchFamily="49" charset="0"/>
              </a:rPr>
              <a:t>UI</a:t>
            </a:r>
            <a:endParaRPr lang="en-US" sz="4400" dirty="0">
              <a:latin typeface="Lucida Console" panose="020B060904050402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32AF9-882C-5840-90B4-99AFAC7D8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667" y="1173790"/>
            <a:ext cx="4216186" cy="1411274"/>
          </a:xfrm>
        </p:spPr>
        <p:txBody>
          <a:bodyPr/>
          <a:lstStyle/>
          <a:p>
            <a:r>
              <a:rPr lang="en-US" b="1" dirty="0"/>
              <a:t>Inputs</a:t>
            </a:r>
            <a:r>
              <a:rPr lang="en-US" dirty="0"/>
              <a:t>—collects values from the user, the variable(s) your user can toggle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E97DB-4E74-DE45-8531-9B629E6C5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47" t="57272" r="25407"/>
          <a:stretch/>
        </p:blipFill>
        <p:spPr>
          <a:xfrm>
            <a:off x="5280924" y="2472255"/>
            <a:ext cx="3730996" cy="2521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782A62-E1AD-A04F-A18F-C13282A6D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41" t="6177" r="1814" b="46041"/>
          <a:stretch/>
        </p:blipFill>
        <p:spPr>
          <a:xfrm>
            <a:off x="686569" y="1879427"/>
            <a:ext cx="2114308" cy="3287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45D86-335F-5145-9388-C8DCEBC86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41" t="52085" r="1814" b="3768"/>
          <a:stretch/>
        </p:blipFill>
        <p:spPr>
          <a:xfrm>
            <a:off x="2956850" y="1879427"/>
            <a:ext cx="2168101" cy="31147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D58590-675F-204D-9241-849CDD123040}"/>
              </a:ext>
            </a:extLst>
          </p:cNvPr>
          <p:cNvSpPr/>
          <p:nvPr/>
        </p:nvSpPr>
        <p:spPr>
          <a:xfrm>
            <a:off x="5236050" y="1215354"/>
            <a:ext cx="3907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Outputs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the R objects your user sees ex. graphs, maps, tables, text and they respond when the user changes the input</a:t>
            </a:r>
          </a:p>
        </p:txBody>
      </p:sp>
    </p:spTree>
    <p:extLst>
      <p:ext uri="{BB962C8B-B14F-4D97-AF65-F5344CB8AC3E}">
        <p14:creationId xmlns:p14="http://schemas.microsoft.com/office/powerpoint/2010/main" val="4173117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3789-3786-054B-8223-FC542E805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50" y="442265"/>
            <a:ext cx="6422810" cy="1159800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Simple Example UI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0D5F-AB80-DF47-BD0E-BD6A39BE3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884"/>
          <a:stretch/>
        </p:blipFill>
        <p:spPr>
          <a:xfrm>
            <a:off x="1006206" y="1602065"/>
            <a:ext cx="7802514" cy="258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3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CE39-E776-1F49-B131-45F4B3D2D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50" y="279705"/>
            <a:ext cx="4638300" cy="1159800"/>
          </a:xfrm>
        </p:spPr>
        <p:txBody>
          <a:bodyPr/>
          <a:lstStyle/>
          <a:p>
            <a:r>
              <a:rPr lang="en-US" sz="4400" dirty="0">
                <a:latin typeface="Lucida Console" panose="020B0609040504020204" pitchFamily="49" charset="0"/>
              </a:rPr>
              <a:t>Server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32AF9-882C-5840-90B4-99AFAC7D8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50" y="1595450"/>
            <a:ext cx="7632000" cy="784800"/>
          </a:xfrm>
        </p:spPr>
        <p:txBody>
          <a:bodyPr/>
          <a:lstStyle/>
          <a:p>
            <a:r>
              <a:rPr lang="en-US" sz="2400" dirty="0"/>
              <a:t>In the server code,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save objects to display to </a:t>
            </a:r>
            <a:r>
              <a:rPr lang="en-US" sz="2400" b="1" dirty="0"/>
              <a:t>output</a:t>
            </a:r>
            <a:r>
              <a:rPr lang="en-US" sz="2400" dirty="0"/>
              <a:t>$____ where ____ is the name of the </a:t>
            </a:r>
            <a:r>
              <a:rPr lang="en-US" sz="2400" b="1" dirty="0"/>
              <a:t>output</a:t>
            </a:r>
            <a:r>
              <a:rPr lang="en-US" sz="2400" dirty="0"/>
              <a:t> in the UI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call input variables with </a:t>
            </a:r>
            <a:r>
              <a:rPr lang="en-US" sz="2400" b="1" dirty="0"/>
              <a:t>input</a:t>
            </a:r>
            <a:r>
              <a:rPr lang="en-US" sz="2400" dirty="0"/>
              <a:t>$____ where ____ is the name of the </a:t>
            </a:r>
            <a:r>
              <a:rPr lang="en-US" sz="2400" b="1" dirty="0"/>
              <a:t>input</a:t>
            </a:r>
            <a:r>
              <a:rPr lang="en-US" sz="2400" dirty="0"/>
              <a:t> variable in the UI code</a:t>
            </a:r>
          </a:p>
          <a:p>
            <a:endParaRPr lang="en-US" sz="2400" dirty="0"/>
          </a:p>
          <a:p>
            <a:r>
              <a:rPr lang="en-US" sz="2400" dirty="0"/>
              <a:t>Uses render functions { } to indicate code blocks</a:t>
            </a:r>
          </a:p>
        </p:txBody>
      </p:sp>
    </p:spTree>
    <p:extLst>
      <p:ext uri="{BB962C8B-B14F-4D97-AF65-F5344CB8AC3E}">
        <p14:creationId xmlns:p14="http://schemas.microsoft.com/office/powerpoint/2010/main" val="167635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3789-3786-054B-8223-FC542E805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50" y="442265"/>
            <a:ext cx="6422810" cy="1159800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Simple Example Server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0D5F-AB80-DF47-BD0E-BD6A39BE3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04" b="13965"/>
          <a:stretch/>
        </p:blipFill>
        <p:spPr>
          <a:xfrm>
            <a:off x="902550" y="2189166"/>
            <a:ext cx="8107680" cy="15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41091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579</Words>
  <Application>Microsoft Macintosh PowerPoint</Application>
  <PresentationFormat>On-screen Show (16:9)</PresentationFormat>
  <Paragraphs>122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Courier</vt:lpstr>
      <vt:lpstr>AvenirNext</vt:lpstr>
      <vt:lpstr>Calibri</vt:lpstr>
      <vt:lpstr>Phosphate</vt:lpstr>
      <vt:lpstr>Arial</vt:lpstr>
      <vt:lpstr>Titillium Web</vt:lpstr>
      <vt:lpstr>Helvetica</vt:lpstr>
      <vt:lpstr>Helvetica Neue</vt:lpstr>
      <vt:lpstr>Lucida Console</vt:lpstr>
      <vt:lpstr>R-Ladies Template</vt:lpstr>
      <vt:lpstr>Building Web Applications in R with Shiny-The Basics</vt:lpstr>
      <vt:lpstr>What is R Shiny?</vt:lpstr>
      <vt:lpstr>What can Shiny do?</vt:lpstr>
      <vt:lpstr>The Basics</vt:lpstr>
      <vt:lpstr>Two main components</vt:lpstr>
      <vt:lpstr>UI</vt:lpstr>
      <vt:lpstr>Simple Example UI Code</vt:lpstr>
      <vt:lpstr>Server</vt:lpstr>
      <vt:lpstr>Simple Example Server Code</vt:lpstr>
      <vt:lpstr>Third Component</vt:lpstr>
      <vt:lpstr>Putting it All Together</vt:lpstr>
      <vt:lpstr>Sharing your Shiny App</vt:lpstr>
      <vt:lpstr>Shiny App Template</vt:lpstr>
      <vt:lpstr>PowerPoint Presentation</vt:lpstr>
      <vt:lpstr>Creating a Shiny App is EASY</vt:lpstr>
      <vt:lpstr>My First R Shiny App</vt:lpstr>
      <vt:lpstr>R Shiny Resources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Samantha Carlisle</cp:lastModifiedBy>
  <cp:revision>23</cp:revision>
  <dcterms:modified xsi:type="dcterms:W3CDTF">2018-08-29T21:48:05Z</dcterms:modified>
</cp:coreProperties>
</file>